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uaq.mx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7881B24-921E-4E9E-88B8-049133BC0F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4506005"/>
            <a:ext cx="8637072" cy="977621"/>
          </a:xfrm>
        </p:spPr>
        <p:txBody>
          <a:bodyPr>
            <a:normAutofit/>
          </a:bodyPr>
          <a:lstStyle/>
          <a:p>
            <a:pPr algn="ctr"/>
            <a:r>
              <a:rPr lang="es-ES" sz="3600" dirty="0"/>
              <a:t>2023</a:t>
            </a:r>
            <a:endParaRPr lang="es-MX" sz="36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92BA969-04BA-4DA3-ACFD-11C77A65B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73" y="2120348"/>
            <a:ext cx="3962400" cy="1308652"/>
          </a:xfrm>
          <a:prstGeom prst="rect">
            <a:avLst/>
          </a:prstGeom>
        </p:spPr>
      </p:pic>
      <p:sp>
        <p:nvSpPr>
          <p:cNvPr id="6" name="Título 5">
            <a:extLst>
              <a:ext uri="{FF2B5EF4-FFF2-40B4-BE49-F238E27FC236}">
                <a16:creationId xmlns:a16="http://schemas.microsoft.com/office/drawing/2014/main" id="{F6098C4B-D6AD-41C4-A11A-37843CD7CA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145774"/>
            <a:ext cx="8637073" cy="1974574"/>
          </a:xfrm>
        </p:spPr>
        <p:txBody>
          <a:bodyPr>
            <a:normAutofit fontScale="90000"/>
          </a:bodyPr>
          <a:lstStyle/>
          <a:p>
            <a:pPr algn="ctr"/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r>
              <a:rPr lang="es-ES" sz="3600" dirty="0"/>
              <a:t>UNIVERSIDAD AUTÓNOMA DE QUERÉTARO</a:t>
            </a:r>
            <a:br>
              <a:rPr lang="es-ES" sz="3600" dirty="0"/>
            </a:br>
            <a:br>
              <a:rPr lang="es-ES" sz="3600" dirty="0"/>
            </a:br>
            <a:br>
              <a:rPr lang="es-ES" sz="3600" dirty="0"/>
            </a:b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838506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sultado de imagen para CONTRALORIA SOCIAL">
            <a:extLst>
              <a:ext uri="{FF2B5EF4-FFF2-40B4-BE49-F238E27FC236}">
                <a16:creationId xmlns:a16="http://schemas.microsoft.com/office/drawing/2014/main" id="{B9C7886F-6059-410A-B9C4-705765849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825" y="4465983"/>
            <a:ext cx="6824030" cy="1587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68A858C-345A-48C9-BD29-10C79E041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¿QUÉ ES LA CONTRALORÍA SOCIAL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0FDBB9-E9DE-41B1-BA03-285B562E5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/>
              <a:t>Contraloría Social es </a:t>
            </a:r>
            <a:r>
              <a:rPr lang="es-MX" b="1" dirty="0"/>
              <a:t>una práctica de transparencia, eficacia, legalidad, honradez y rendición de cuentas, </a:t>
            </a:r>
            <a:r>
              <a:rPr lang="es-MX" dirty="0"/>
              <a:t>se reconoce como el mecanismo</a:t>
            </a:r>
            <a:r>
              <a:rPr lang="es-MX" b="1" dirty="0"/>
              <a:t> </a:t>
            </a:r>
            <a:r>
              <a:rPr lang="es-MX" dirty="0"/>
              <a:t>para que los beneficiarios, de manera organizada, verifiquen el cumplimiento de las metas y la correcta aplicación de los recursos públicos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0052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CE363-65DD-4114-AB92-11EB9A521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580959"/>
            <a:ext cx="9603275" cy="1049235"/>
          </a:xfrm>
        </p:spPr>
        <p:txBody>
          <a:bodyPr/>
          <a:lstStyle/>
          <a:p>
            <a:r>
              <a:rPr lang="es-MX" dirty="0"/>
              <a:t>Misión y Objetivos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2073F6-AA41-455B-B1DD-C0927EA26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0197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s-MX" sz="2200" b="1" dirty="0"/>
              <a:t>MISIÓN</a:t>
            </a:r>
            <a:endParaRPr lang="es-MX" sz="2200" dirty="0"/>
          </a:p>
          <a:p>
            <a:pPr marL="0" indent="0" algn="just">
              <a:buNone/>
            </a:pPr>
            <a:r>
              <a:rPr lang="es-MX" sz="2200" b="1" dirty="0"/>
              <a:t>Lograr que gobierno y ciudadanía trabajen de forma conjunta en la vigilancia y evaluación de la gestión de recursos públicos.</a:t>
            </a:r>
          </a:p>
          <a:p>
            <a:pPr algn="just"/>
            <a:endParaRPr lang="es-MX" sz="2200" b="1" dirty="0"/>
          </a:p>
          <a:p>
            <a:pPr marL="0" indent="0" algn="ctr">
              <a:buNone/>
            </a:pPr>
            <a:r>
              <a:rPr lang="es-MX" sz="2200" b="1" dirty="0"/>
              <a:t>OBJETIVOS</a:t>
            </a:r>
          </a:p>
          <a:p>
            <a:pPr algn="just"/>
            <a:r>
              <a:rPr lang="es-MX" sz="2200" b="1" dirty="0"/>
              <a:t>Promover el acceso a la información completa, clara y confiable acerca de los programas, sus normas y  procedimientos de operación.</a:t>
            </a:r>
          </a:p>
          <a:p>
            <a:pPr marL="0" indent="0" algn="just">
              <a:buNone/>
            </a:pPr>
            <a:endParaRPr lang="es-MX" sz="2200" b="1" dirty="0"/>
          </a:p>
          <a:p>
            <a:pPr algn="just"/>
            <a:r>
              <a:rPr lang="es-MX" sz="2200" b="1" dirty="0"/>
              <a:t>Promover el apego a los valores éticos y cívicos de la democracia.</a:t>
            </a:r>
          </a:p>
          <a:p>
            <a:pPr algn="just"/>
            <a:endParaRPr lang="es-MX" sz="2200" b="1" dirty="0"/>
          </a:p>
          <a:p>
            <a:pPr algn="just"/>
            <a:r>
              <a:rPr lang="es-MX" sz="2200" b="1" dirty="0"/>
              <a:t>Fomentar principios de transparencia, rendición de cuentas y participación ciudadana.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6ADBDFC-0361-44EC-9277-2ABA84FB15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454" y="195421"/>
            <a:ext cx="3962400" cy="130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621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7E2DD1-3E46-43AD-9A95-247AF03DF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Supervisan, vigilan para combatir a la corrupción voluntariamente y honoríficamente.</a:t>
            </a:r>
          </a:p>
          <a:p>
            <a:pPr algn="just"/>
            <a:r>
              <a:rPr lang="es-ES" dirty="0"/>
              <a:t>La contraloría social la realizan los beneficiarios del programa a través de los comités de contraloría social quienes vigilan la construcción de obras, entrega de apoyos y servicios de los diferentes programas de desarrollo social  del gobierno federal para evitar la corrupción.</a:t>
            </a:r>
          </a:p>
          <a:p>
            <a:pPr algn="just"/>
            <a:r>
              <a:rPr lang="es-ES" dirty="0"/>
              <a:t>Los comités de contraloría social esta integrado por 2 o más personas beneficiarias del apoyo o servicio. </a:t>
            </a:r>
          </a:p>
          <a:p>
            <a:endParaRPr lang="es-MX" dirty="0"/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AB5C28E1-382A-4833-85DF-1FA9CE328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Comités  de contraloría social</a:t>
            </a:r>
            <a:endParaRPr lang="es-MX" dirty="0"/>
          </a:p>
        </p:txBody>
      </p:sp>
      <p:pic>
        <p:nvPicPr>
          <p:cNvPr id="13" name="Gráfico 12" descr="Investigación">
            <a:extLst>
              <a:ext uri="{FF2B5EF4-FFF2-40B4-BE49-F238E27FC236}">
                <a16:creationId xmlns:a16="http://schemas.microsoft.com/office/drawing/2014/main" id="{A49AE9BA-03B2-482F-A7AD-4B17E2C99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01200" y="642541"/>
            <a:ext cx="914400" cy="914400"/>
          </a:xfrm>
          <a:prstGeom prst="rect">
            <a:avLst/>
          </a:prstGeom>
        </p:spPr>
      </p:pic>
      <p:pic>
        <p:nvPicPr>
          <p:cNvPr id="15" name="Gráfico 14" descr="Éxito de grupo">
            <a:extLst>
              <a:ext uri="{FF2B5EF4-FFF2-40B4-BE49-F238E27FC236}">
                <a16:creationId xmlns:a16="http://schemas.microsoft.com/office/drawing/2014/main" id="{196B5DC2-5617-46CC-AF3C-AE4A270AB7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32799" y="455194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503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497A7B-DC6F-4C9A-A261-2ABBB0A42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Funciones del comité 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E71936-3AB3-4212-9440-90A55738B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/>
              <a:t>Vigilar que:</a:t>
            </a:r>
          </a:p>
          <a:p>
            <a:pPr algn="just"/>
            <a:r>
              <a:rPr lang="es-ES" dirty="0"/>
              <a:t>Se difunda la información suficiente, veraz y oportuna.</a:t>
            </a:r>
          </a:p>
          <a:p>
            <a:pPr algn="just"/>
            <a:r>
              <a:rPr lang="es-ES" dirty="0"/>
              <a:t>El ejercicio de  los recursos públicos sea transparente y con apego a la normatividad.</a:t>
            </a:r>
          </a:p>
          <a:p>
            <a:pPr algn="just"/>
            <a:r>
              <a:rPr lang="es-ES" dirty="0"/>
              <a:t>El programa de desarrollo social no se utilice con fines políticos, electorales, de lucro o distintos a los establecidos en el programa.</a:t>
            </a:r>
          </a:p>
          <a:p>
            <a:pPr algn="just"/>
            <a:r>
              <a:rPr lang="es-ES" dirty="0"/>
              <a:t>Las autoridades competentes den atención a las quejas y denuncias relacionadas con el programa.</a:t>
            </a:r>
            <a:endParaRPr lang="es-MX" dirty="0"/>
          </a:p>
        </p:txBody>
      </p:sp>
      <p:pic>
        <p:nvPicPr>
          <p:cNvPr id="5" name="Gráfico 4" descr="Reseña de cliente RTL">
            <a:extLst>
              <a:ext uri="{FF2B5EF4-FFF2-40B4-BE49-F238E27FC236}">
                <a16:creationId xmlns:a16="http://schemas.microsoft.com/office/drawing/2014/main" id="{F06AD819-4F0E-481B-9DC2-451D18E9DE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09043" y="347318"/>
            <a:ext cx="1331378" cy="1322455"/>
          </a:xfrm>
          <a:prstGeom prst="rect">
            <a:avLst/>
          </a:prstGeom>
        </p:spPr>
      </p:pic>
      <p:pic>
        <p:nvPicPr>
          <p:cNvPr id="7" name="Gráfico 6" descr="Investigación">
            <a:extLst>
              <a:ext uri="{FF2B5EF4-FFF2-40B4-BE49-F238E27FC236}">
                <a16:creationId xmlns:a16="http://schemas.microsoft.com/office/drawing/2014/main" id="{43546505-3372-458C-BE9F-40DC9A1609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20609" y="215077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361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96D451-F5EC-4651-B6D8-33558FCE6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Documentos de contraloría social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8A4555-B260-4B4E-A405-8C812778E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308507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romanUcPeriod"/>
            </a:pPr>
            <a:r>
              <a:rPr lang="es-ES" dirty="0"/>
              <a:t>Documentos Normativos</a:t>
            </a:r>
          </a:p>
          <a:p>
            <a:r>
              <a:rPr lang="es-ES" dirty="0"/>
              <a:t> Esquema</a:t>
            </a:r>
          </a:p>
          <a:p>
            <a:r>
              <a:rPr lang="es-ES" dirty="0"/>
              <a:t>Guía Operativa</a:t>
            </a:r>
          </a:p>
          <a:p>
            <a:r>
              <a:rPr lang="es-ES" dirty="0"/>
              <a:t>Programa anual de trabajo PITCS 2023</a:t>
            </a:r>
          </a:p>
          <a:p>
            <a:pPr marL="514350" indent="-514350">
              <a:buAutoNum type="romanUcPeriod" startAt="2"/>
            </a:pPr>
            <a:r>
              <a:rPr lang="es-ES" dirty="0"/>
              <a:t>Anexos</a:t>
            </a:r>
          </a:p>
          <a:p>
            <a:r>
              <a:rPr lang="es-ES" dirty="0"/>
              <a:t>Formatos</a:t>
            </a:r>
          </a:p>
          <a:p>
            <a:pPr marL="514350" indent="-514350">
              <a:buAutoNum type="romanUcPeriod" startAt="3"/>
            </a:pPr>
            <a:r>
              <a:rPr lang="es-ES" dirty="0"/>
              <a:t>Marco legal</a:t>
            </a:r>
          </a:p>
          <a:p>
            <a:r>
              <a:rPr lang="es-ES" dirty="0"/>
              <a:t>Sustento legal</a:t>
            </a:r>
          </a:p>
          <a:p>
            <a:pPr marL="514350" indent="-514350">
              <a:buAutoNum type="romanUcPeriod" startAt="4"/>
            </a:pPr>
            <a:r>
              <a:rPr lang="es-ES" dirty="0"/>
              <a:t>Material de difusión y capacitación</a:t>
            </a:r>
          </a:p>
          <a:p>
            <a:pPr marL="514350" indent="-514350">
              <a:buAutoNum type="romanUcPeriod" startAt="5"/>
            </a:pPr>
            <a:r>
              <a:rPr lang="es-ES" dirty="0"/>
              <a:t>Directorio</a:t>
            </a:r>
          </a:p>
          <a:p>
            <a:pPr marL="514350" indent="-514350">
              <a:buAutoNum type="romanUcPeriod" startAt="5"/>
            </a:pPr>
            <a:r>
              <a:rPr lang="es-ES" dirty="0"/>
              <a:t>Contacto quejas y denuncias</a:t>
            </a:r>
          </a:p>
          <a:p>
            <a:pPr marL="514350" indent="-514350">
              <a:buAutoNum type="romanUcPeriod" startAt="5"/>
            </a:pPr>
            <a:r>
              <a:rPr lang="es-ES" dirty="0"/>
              <a:t>Responsable de la Contraloría Social UAQ 2023</a:t>
            </a:r>
          </a:p>
          <a:p>
            <a:endParaRPr lang="es-MX" dirty="0"/>
          </a:p>
        </p:txBody>
      </p:sp>
      <p:pic>
        <p:nvPicPr>
          <p:cNvPr id="5" name="Gráfico 4" descr="Lista de comprobación">
            <a:extLst>
              <a:ext uri="{FF2B5EF4-FFF2-40B4-BE49-F238E27FC236}">
                <a16:creationId xmlns:a16="http://schemas.microsoft.com/office/drawing/2014/main" id="{6C26BF6D-79B9-4935-84FC-889E577508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59617" y="414737"/>
            <a:ext cx="1093305" cy="914400"/>
          </a:xfrm>
          <a:prstGeom prst="rect">
            <a:avLst/>
          </a:prstGeom>
        </p:spPr>
      </p:pic>
      <p:pic>
        <p:nvPicPr>
          <p:cNvPr id="7" name="Gráfico 6" descr="Equipo">
            <a:extLst>
              <a:ext uri="{FF2B5EF4-FFF2-40B4-BE49-F238E27FC236}">
                <a16:creationId xmlns:a16="http://schemas.microsoft.com/office/drawing/2014/main" id="{5B7D17ED-1B87-49CF-A71A-F6A19D688A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40454" y="524786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100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C456B01-74E6-4B23-8AB7-1443405949F6}"/>
              </a:ext>
            </a:extLst>
          </p:cNvPr>
          <p:cNvSpPr txBox="1"/>
          <p:nvPr/>
        </p:nvSpPr>
        <p:spPr>
          <a:xfrm>
            <a:off x="1311965" y="2252870"/>
            <a:ext cx="8945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hlinkClick r:id="rId2"/>
              </a:rPr>
              <a:t>www.uaq.mx</a:t>
            </a:r>
            <a:endParaRPr lang="es-MX" dirty="0"/>
          </a:p>
          <a:p>
            <a:endParaRPr lang="es-ES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8BB4011-5245-4634-A8C6-E3963AF39A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742" y="3429000"/>
            <a:ext cx="3962400" cy="130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47432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191</TotalTime>
  <Words>398</Words>
  <Application>Microsoft Office PowerPoint</Application>
  <PresentationFormat>Panorámica</PresentationFormat>
  <Paragraphs>38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Galería</vt:lpstr>
      <vt:lpstr>                                                                       UNIVERSIDAD AUTÓNOMA DE QUERÉTARO   </vt:lpstr>
      <vt:lpstr>¿QUÉ ES LA CONTRALORÍA SOCIAL</vt:lpstr>
      <vt:lpstr>Misión y Objetivos </vt:lpstr>
      <vt:lpstr>Comités  de contraloría social</vt:lpstr>
      <vt:lpstr>Funciones del comité </vt:lpstr>
      <vt:lpstr>Documentos de contraloría social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AUTÓNOMA DE QUERÉTARO</dc:title>
  <dc:creator>SOC</dc:creator>
  <cp:lastModifiedBy>SOC</cp:lastModifiedBy>
  <cp:revision>14</cp:revision>
  <dcterms:created xsi:type="dcterms:W3CDTF">2023-07-26T15:51:37Z</dcterms:created>
  <dcterms:modified xsi:type="dcterms:W3CDTF">2023-07-26T19:03:06Z</dcterms:modified>
</cp:coreProperties>
</file>